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6845929" r:id="rId2"/>
    <p:sldId id="2146845930" r:id="rId3"/>
    <p:sldId id="2146845931" r:id="rId4"/>
    <p:sldId id="214684593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F74596-B3CA-493D-A9A1-D0EEE348BB3E}" v="1" dt="2022-03-17T10:04:34.6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1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erer, Nick (CE)" userId="c10ef56b-a51c-4526-a888-7abfff4200d5" providerId="ADAL" clId="{04F74596-B3CA-493D-A9A1-D0EEE348BB3E}"/>
    <pc:docChg chg="undo custSel addSld delSld modSld">
      <pc:chgData name="Scherer, Nick (CE)" userId="c10ef56b-a51c-4526-a888-7abfff4200d5" providerId="ADAL" clId="{04F74596-B3CA-493D-A9A1-D0EEE348BB3E}" dt="2022-04-12T06:03:21.694" v="2424" actId="20577"/>
      <pc:docMkLst>
        <pc:docMk/>
      </pc:docMkLst>
      <pc:sldChg chg="modSp del mod">
        <pc:chgData name="Scherer, Nick (CE)" userId="c10ef56b-a51c-4526-a888-7abfff4200d5" providerId="ADAL" clId="{04F74596-B3CA-493D-A9A1-D0EEE348BB3E}" dt="2022-03-17T10:04:38.221" v="1144" actId="47"/>
        <pc:sldMkLst>
          <pc:docMk/>
          <pc:sldMk cId="4007828632" sldId="256"/>
        </pc:sldMkLst>
        <pc:spChg chg="mod">
          <ac:chgData name="Scherer, Nick (CE)" userId="c10ef56b-a51c-4526-a888-7abfff4200d5" providerId="ADAL" clId="{04F74596-B3CA-493D-A9A1-D0EEE348BB3E}" dt="2022-03-17T10:04:11.435" v="1142" actId="20577"/>
          <ac:spMkLst>
            <pc:docMk/>
            <pc:sldMk cId="4007828632" sldId="256"/>
            <ac:spMk id="2" creationId="{F6CAB6BB-F41B-425D-B1F5-59EA48DA0672}"/>
          </ac:spMkLst>
        </pc:spChg>
        <pc:spChg chg="mod">
          <ac:chgData name="Scherer, Nick (CE)" userId="c10ef56b-a51c-4526-a888-7abfff4200d5" providerId="ADAL" clId="{04F74596-B3CA-493D-A9A1-D0EEE348BB3E}" dt="2022-03-17T10:03:01.483" v="1088" actId="1076"/>
          <ac:spMkLst>
            <pc:docMk/>
            <pc:sldMk cId="4007828632" sldId="256"/>
            <ac:spMk id="3" creationId="{4C593F05-BCC8-4AA1-AFF0-4F8B00293CC2}"/>
          </ac:spMkLst>
        </pc:spChg>
      </pc:sldChg>
      <pc:sldChg chg="modSp mod">
        <pc:chgData name="Scherer, Nick (CE)" userId="c10ef56b-a51c-4526-a888-7abfff4200d5" providerId="ADAL" clId="{04F74596-B3CA-493D-A9A1-D0EEE348BB3E}" dt="2022-03-17T09:48:12.956" v="649" actId="1076"/>
        <pc:sldMkLst>
          <pc:docMk/>
          <pc:sldMk cId="1209180869" sldId="2146845929"/>
        </pc:sldMkLst>
        <pc:picChg chg="mod">
          <ac:chgData name="Scherer, Nick (CE)" userId="c10ef56b-a51c-4526-a888-7abfff4200d5" providerId="ADAL" clId="{04F74596-B3CA-493D-A9A1-D0EEE348BB3E}" dt="2022-03-17T09:48:12.956" v="649" actId="1076"/>
          <ac:picMkLst>
            <pc:docMk/>
            <pc:sldMk cId="1209180869" sldId="2146845929"/>
            <ac:picMk id="5" creationId="{F3518D8C-68B9-4693-8B41-06F442102525}"/>
          </ac:picMkLst>
        </pc:picChg>
      </pc:sldChg>
      <pc:sldChg chg="modSp mod">
        <pc:chgData name="Scherer, Nick (CE)" userId="c10ef56b-a51c-4526-a888-7abfff4200d5" providerId="ADAL" clId="{04F74596-B3CA-493D-A9A1-D0EEE348BB3E}" dt="2022-04-12T06:03:21.694" v="2424" actId="20577"/>
        <pc:sldMkLst>
          <pc:docMk/>
          <pc:sldMk cId="2863542525" sldId="2146845930"/>
        </pc:sldMkLst>
        <pc:spChg chg="mod">
          <ac:chgData name="Scherer, Nick (CE)" userId="c10ef56b-a51c-4526-a888-7abfff4200d5" providerId="ADAL" clId="{04F74596-B3CA-493D-A9A1-D0EEE348BB3E}" dt="2022-03-17T09:57:18.121" v="1020" actId="20577"/>
          <ac:spMkLst>
            <pc:docMk/>
            <pc:sldMk cId="2863542525" sldId="2146845930"/>
            <ac:spMk id="2" creationId="{AE066D6B-A3FA-4ABA-9BCE-19388A35A180}"/>
          </ac:spMkLst>
        </pc:spChg>
        <pc:spChg chg="mod">
          <ac:chgData name="Scherer, Nick (CE)" userId="c10ef56b-a51c-4526-a888-7abfff4200d5" providerId="ADAL" clId="{04F74596-B3CA-493D-A9A1-D0EEE348BB3E}" dt="2022-03-17T09:56:38.479" v="1006" actId="20577"/>
          <ac:spMkLst>
            <pc:docMk/>
            <pc:sldMk cId="2863542525" sldId="2146845930"/>
            <ac:spMk id="3" creationId="{14F583C2-CF18-473D-AAB9-960BBB2E0BC2}"/>
          </ac:spMkLst>
        </pc:spChg>
        <pc:spChg chg="mod">
          <ac:chgData name="Scherer, Nick (CE)" userId="c10ef56b-a51c-4526-a888-7abfff4200d5" providerId="ADAL" clId="{04F74596-B3CA-493D-A9A1-D0EEE348BB3E}" dt="2022-04-12T06:03:21.694" v="2424" actId="20577"/>
          <ac:spMkLst>
            <pc:docMk/>
            <pc:sldMk cId="2863542525" sldId="2146845930"/>
            <ac:spMk id="4" creationId="{CAA9E6FB-24F4-4AE3-9BD8-F107BE0679F8}"/>
          </ac:spMkLst>
        </pc:spChg>
      </pc:sldChg>
      <pc:sldChg chg="modSp add mod">
        <pc:chgData name="Scherer, Nick (CE)" userId="c10ef56b-a51c-4526-a888-7abfff4200d5" providerId="ADAL" clId="{04F74596-B3CA-493D-A9A1-D0EEE348BB3E}" dt="2022-03-31T11:40:55.239" v="2393" actId="20577"/>
        <pc:sldMkLst>
          <pc:docMk/>
          <pc:sldMk cId="725596356" sldId="2146845931"/>
        </pc:sldMkLst>
        <pc:spChg chg="mod">
          <ac:chgData name="Scherer, Nick (CE)" userId="c10ef56b-a51c-4526-a888-7abfff4200d5" providerId="ADAL" clId="{04F74596-B3CA-493D-A9A1-D0EEE348BB3E}" dt="2022-03-17T10:04:52.995" v="1163" actId="20577"/>
          <ac:spMkLst>
            <pc:docMk/>
            <pc:sldMk cId="725596356" sldId="2146845931"/>
            <ac:spMk id="2" creationId="{AE066D6B-A3FA-4ABA-9BCE-19388A35A180}"/>
          </ac:spMkLst>
        </pc:spChg>
        <pc:spChg chg="mod">
          <ac:chgData name="Scherer, Nick (CE)" userId="c10ef56b-a51c-4526-a888-7abfff4200d5" providerId="ADAL" clId="{04F74596-B3CA-493D-A9A1-D0EEE348BB3E}" dt="2022-03-17T10:05:31.865" v="1189" actId="6549"/>
          <ac:spMkLst>
            <pc:docMk/>
            <pc:sldMk cId="725596356" sldId="2146845931"/>
            <ac:spMk id="3" creationId="{14F583C2-CF18-473D-AAB9-960BBB2E0BC2}"/>
          </ac:spMkLst>
        </pc:spChg>
        <pc:spChg chg="mod">
          <ac:chgData name="Scherer, Nick (CE)" userId="c10ef56b-a51c-4526-a888-7abfff4200d5" providerId="ADAL" clId="{04F74596-B3CA-493D-A9A1-D0EEE348BB3E}" dt="2022-03-31T11:40:55.239" v="2393" actId="20577"/>
          <ac:spMkLst>
            <pc:docMk/>
            <pc:sldMk cId="725596356" sldId="2146845931"/>
            <ac:spMk id="4" creationId="{CAA9E6FB-24F4-4AE3-9BD8-F107BE0679F8}"/>
          </ac:spMkLst>
        </pc:spChg>
      </pc:sldChg>
      <pc:sldChg chg="modSp add mod">
        <pc:chgData name="Scherer, Nick (CE)" userId="c10ef56b-a51c-4526-a888-7abfff4200d5" providerId="ADAL" clId="{04F74596-B3CA-493D-A9A1-D0EEE348BB3E}" dt="2022-03-17T10:40:43.860" v="2315" actId="113"/>
        <pc:sldMkLst>
          <pc:docMk/>
          <pc:sldMk cId="4001499203" sldId="2146845932"/>
        </pc:sldMkLst>
        <pc:spChg chg="mod">
          <ac:chgData name="Scherer, Nick (CE)" userId="c10ef56b-a51c-4526-a888-7abfff4200d5" providerId="ADAL" clId="{04F74596-B3CA-493D-A9A1-D0EEE348BB3E}" dt="2022-03-17T10:20:04.297" v="2004" actId="20577"/>
          <ac:spMkLst>
            <pc:docMk/>
            <pc:sldMk cId="4001499203" sldId="2146845932"/>
            <ac:spMk id="2" creationId="{AE066D6B-A3FA-4ABA-9BCE-19388A35A180}"/>
          </ac:spMkLst>
        </pc:spChg>
        <pc:spChg chg="mod">
          <ac:chgData name="Scherer, Nick (CE)" userId="c10ef56b-a51c-4526-a888-7abfff4200d5" providerId="ADAL" clId="{04F74596-B3CA-493D-A9A1-D0EEE348BB3E}" dt="2022-03-17T10:17:59.300" v="1836" actId="20577"/>
          <ac:spMkLst>
            <pc:docMk/>
            <pc:sldMk cId="4001499203" sldId="2146845932"/>
            <ac:spMk id="3" creationId="{14F583C2-CF18-473D-AAB9-960BBB2E0BC2}"/>
          </ac:spMkLst>
        </pc:spChg>
        <pc:spChg chg="mod">
          <ac:chgData name="Scherer, Nick (CE)" userId="c10ef56b-a51c-4526-a888-7abfff4200d5" providerId="ADAL" clId="{04F74596-B3CA-493D-A9A1-D0EEE348BB3E}" dt="2022-03-17T10:40:43.860" v="2315" actId="113"/>
          <ac:spMkLst>
            <pc:docMk/>
            <pc:sldMk cId="4001499203" sldId="2146845932"/>
            <ac:spMk id="4" creationId="{CAA9E6FB-24F4-4AE3-9BD8-F107BE0679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5F2A9-E208-439C-B498-342F59CCC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C2C209A-9079-4426-9002-925EDF830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DD04D2-D2E4-4CBB-ADDA-46135EF29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1AB9-03D9-400D-81BE-C327D3EC5956}" type="datetimeFigureOut">
              <a:rPr lang="de-CH" smtClean="0"/>
              <a:t>09.10.2023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6C006-7178-4A74-A5A3-2096A9DD1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8C35E0-FFFB-4B4A-B232-1FDBB3E8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DFF-4987-4FCA-B365-CC0E761E28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9661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70F887-449F-414A-8931-7ED49A0D6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6B2778D-3777-401E-A10D-442919171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5AEEFD-F293-4DBE-ABC8-5B36A0216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1AB9-03D9-400D-81BE-C327D3EC5956}" type="datetimeFigureOut">
              <a:rPr lang="de-CH" smtClean="0"/>
              <a:t>09.10.2023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060972-E953-468B-A129-BACA8AC7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B2BC8E-3895-421C-A4E1-F56A9A8DA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DFF-4987-4FCA-B365-CC0E761E28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270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2722377-ACCB-4B22-9919-E60BA979D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E5156D1-1F1B-4E6A-9E0C-89FFC81AB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58B700-95A3-42E9-9DAB-AFF54C599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1AB9-03D9-400D-81BE-C327D3EC5956}" type="datetimeFigureOut">
              <a:rPr lang="de-CH" smtClean="0"/>
              <a:t>09.10.2023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314B92-8886-4B54-848F-91CBC6340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96A82D-EBC4-4221-9B83-4AC7D851C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DFF-4987-4FCA-B365-CC0E761E28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9995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62D3D584-FDED-4CA6-BB2E-69C685B9EF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858826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622" imgH="623" progId="TCLayout.ActiveDocument.1">
                  <p:embed/>
                </p:oleObj>
              </mc:Choice>
              <mc:Fallback>
                <p:oleObj name="think-cell Folie" r:id="rId4" imgW="622" imgH="62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62D3D584-FDED-4CA6-BB2E-69C685B9EF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B11AE659-AA90-4731-A8CD-6AF9DB99003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/>
            <a:endParaRPr lang="de-DE" sz="2400" b="1" i="0" baseline="0" dirty="0" err="1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Title Placeholder 2">
            <a:extLst>
              <a:ext uri="{FF2B5EF4-FFF2-40B4-BE49-F238E27FC236}">
                <a16:creationId xmlns:a16="http://schemas.microsoft.com/office/drawing/2014/main" id="{00C49E21-E183-46F5-861C-0B325E19EA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17101"/>
            <a:ext cx="10944225" cy="36933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title style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C3A7C0-26D0-4079-B9CE-8E3EDA086F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3888" y="917325"/>
            <a:ext cx="10944224" cy="307467"/>
          </a:xfrm>
          <a:prstGeom prst="rect">
            <a:avLst/>
          </a:prstGeom>
        </p:spPr>
        <p:txBody>
          <a:bodyPr anchor="t"/>
          <a:lstStyle>
            <a:lvl1pPr>
              <a:buFontTx/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buFontTx/>
              <a:buNone/>
              <a:defRPr/>
            </a:lvl2pPr>
            <a:lvl3pPr marL="180972" indent="0">
              <a:buFontTx/>
              <a:buNone/>
              <a:defRPr/>
            </a:lvl3pPr>
            <a:lvl4pPr marL="374640" indent="0">
              <a:buFontTx/>
              <a:buNone/>
              <a:defRPr/>
            </a:lvl4pPr>
            <a:lvl5pPr marL="647684" indent="0">
              <a:buFontTx/>
              <a:buNone/>
              <a:defRPr/>
            </a:lvl5pPr>
          </a:lstStyle>
          <a:p>
            <a:pPr lvl="0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E4EB6C-3D5C-4105-8C49-7F9DE26BA9E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3888" y="1628775"/>
            <a:ext cx="10944225" cy="4210050"/>
          </a:xfrm>
        </p:spPr>
        <p:txBody>
          <a:bodyPr/>
          <a:lstStyle>
            <a:lvl1pPr marL="171450" indent="-171450">
              <a:buClrTx/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lnSpc>
                <a:spcPct val="130000"/>
              </a:lnSpc>
              <a:spcAft>
                <a:spcPts val="300"/>
              </a:spcAft>
              <a:defRPr>
                <a:latin typeface="+mn-lt"/>
              </a:defRPr>
            </a:lvl4pPr>
            <a:lvl5pPr>
              <a:lnSpc>
                <a:spcPct val="130000"/>
              </a:lnSpc>
              <a:spcAft>
                <a:spcPts val="300"/>
              </a:spcAft>
              <a:buClr>
                <a:schemeClr val="bg1">
                  <a:lumMod val="50000"/>
                </a:schemeClr>
              </a:buClr>
              <a:buSzPct val="60000"/>
              <a:defRPr sz="12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36680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C7CF51-F5BD-4A32-BC4F-81F8E2609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1DC560-D923-4913-AF6F-9DF942B2C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051688-6378-46D0-913C-62A3DEF29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1AB9-03D9-400D-81BE-C327D3EC5956}" type="datetimeFigureOut">
              <a:rPr lang="de-CH" smtClean="0"/>
              <a:t>09.10.2023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A06CCD-BAE9-4966-AE49-C50D03744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DE74D5-B967-4B2D-871B-5922F5393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DFF-4987-4FCA-B365-CC0E761E28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371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FCB980-6F9A-4684-B654-17866D71C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E14A87-9D9F-4870-8DD8-5982F737D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8B9807-1515-4F34-BEBF-5F0C3D8F3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1AB9-03D9-400D-81BE-C327D3EC5956}" type="datetimeFigureOut">
              <a:rPr lang="de-CH" smtClean="0"/>
              <a:t>09.10.2023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46D912-DD67-441E-88C9-F333018CA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C87647-961C-4D71-BE3C-B3561265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DFF-4987-4FCA-B365-CC0E761E28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845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12705-9303-4D57-B3F1-4A40E0D5D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230741-892C-4CC0-9861-8447A59F7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B36818-1259-470E-AF8B-AAE0F13F7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FFDDFE-DB94-4B2C-9E37-6A53663F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1AB9-03D9-400D-81BE-C327D3EC5956}" type="datetimeFigureOut">
              <a:rPr lang="de-CH" smtClean="0"/>
              <a:t>09.10.2023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7EC038-4994-46F3-BF51-AC7E1808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EAFDBAC-21AF-4DFC-B8A0-BFA2606DE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DFF-4987-4FCA-B365-CC0E761E28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509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BED9C5-0F02-4E9E-9CF8-FFC57F75E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E4E0A0-F72D-401D-BB0B-F4380EC1F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3597D31-AB05-4F6A-9A16-4423C7678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CCFFE9F-C05C-4AF5-8EC6-8DF21AB640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C994D06-48D5-44D6-81A8-617DD91289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3B00200-5A4A-41C4-83AE-77FF6E11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1AB9-03D9-400D-81BE-C327D3EC5956}" type="datetimeFigureOut">
              <a:rPr lang="de-CH" smtClean="0"/>
              <a:t>09.10.2023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8865050-5BB9-40C4-AA11-EB2868F13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FC687AF-5AE7-4E9F-8507-8FE8F492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DFF-4987-4FCA-B365-CC0E761E28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804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AA8EDC-EF37-47FD-89AB-41341E45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6482A85-46CC-4A58-9A28-768CC4243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1AB9-03D9-400D-81BE-C327D3EC5956}" type="datetimeFigureOut">
              <a:rPr lang="de-CH" smtClean="0"/>
              <a:t>09.10.2023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52E605D-6834-42EC-A8FC-2CAD18954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37B42FF-3656-4A44-A90A-88C9E49D7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DFF-4987-4FCA-B365-CC0E761E28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318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2D21E1-B75A-4E07-8239-73804C92F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1AB9-03D9-400D-81BE-C327D3EC5956}" type="datetimeFigureOut">
              <a:rPr lang="de-CH" smtClean="0"/>
              <a:t>09.10.2023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742B805-0C1F-4E60-B0A8-227B1D33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2747BA-08C0-437C-8A6D-96083CC4E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DFF-4987-4FCA-B365-CC0E761E28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313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6CE435-3272-46B8-B40F-3ADDF3375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90CFE7-14CE-43E1-90A0-7187D9913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4A90A9-02E5-4D37-AE51-3EFDC7915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674518E-AFB0-4E9C-8463-00414E7A8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1AB9-03D9-400D-81BE-C327D3EC5956}" type="datetimeFigureOut">
              <a:rPr lang="de-CH" smtClean="0"/>
              <a:t>09.10.2023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09F2944-6FA8-4181-815F-B5342C048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851FCC-8CC8-44E4-BCFE-B3C92B236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DFF-4987-4FCA-B365-CC0E761E28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776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0E642-D5AC-4B69-9F36-D5757D6F4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008E522-D0A5-4DCA-A01A-E6EBC879DB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6A6F04B-986D-44FF-9F80-53508427C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B45E42-9A1A-4C5D-A8F2-A4D892C3D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1AB9-03D9-400D-81BE-C327D3EC5956}" type="datetimeFigureOut">
              <a:rPr lang="de-CH" smtClean="0"/>
              <a:t>09.10.2023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F6732-062E-4AC7-BA62-C8A422D8A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55777E-E975-4CF9-90D1-1189009FE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DFF-4987-4FCA-B365-CC0E761E28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941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1B9B874-562A-4905-B822-94A1FDFE3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8F48E0-C085-4C8B-A66A-E1D0FB1E0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0C422D-0148-4509-AE86-0DD671D45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21AB9-03D9-400D-81BE-C327D3EC5956}" type="datetimeFigureOut">
              <a:rPr lang="de-CH" smtClean="0"/>
              <a:t>09.10.2023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F42041-80F3-46E7-BDBF-DC1567CA8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A0D376-BD07-4E5D-B84C-9E1A16AC8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14DFF-4987-4FCA-B365-CC0E761E28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921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FB4160-D156-44C3-9AB6-977C0475B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67" y="432380"/>
            <a:ext cx="10944225" cy="488824"/>
          </a:xfrm>
        </p:spPr>
        <p:txBody>
          <a:bodyPr/>
          <a:lstStyle/>
          <a:p>
            <a:r>
              <a:rPr lang="de-DE" sz="4000" dirty="0"/>
              <a:t>SAP S/4HANA ORG.-</a:t>
            </a:r>
            <a:r>
              <a:rPr lang="de-DE" sz="4000" dirty="0" err="1"/>
              <a:t>Structure</a:t>
            </a:r>
            <a:r>
              <a:rPr lang="de-DE" sz="4000" dirty="0"/>
              <a:t>	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68FF74-A5CB-4C51-BA11-6EE35B5F16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3646" y="904970"/>
            <a:ext cx="5959970" cy="488824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Enterprise </a:t>
            </a:r>
            <a:r>
              <a:rPr lang="de-DE" dirty="0" err="1"/>
              <a:t>Structures</a:t>
            </a:r>
            <a:r>
              <a:rPr lang="de-DE" dirty="0"/>
              <a:t> – SAP-Organisationsstrukturen (Global &amp; Basic)</a:t>
            </a:r>
          </a:p>
          <a:p>
            <a:r>
              <a:rPr lang="de-DE" dirty="0"/>
              <a:t>## = Country-code, 3rd </a:t>
            </a:r>
            <a:r>
              <a:rPr lang="de-DE" dirty="0" err="1"/>
              <a:t>column</a:t>
            </a:r>
            <a:r>
              <a:rPr lang="de-DE" dirty="0"/>
              <a:t> 0,1,2,3,etc, 4th </a:t>
            </a:r>
            <a:r>
              <a:rPr lang="de-DE" dirty="0" err="1"/>
              <a:t>column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Always 0.</a:t>
            </a:r>
          </a:p>
          <a:p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A806E49-B6C0-48DF-8213-B6829285C7D6}"/>
              </a:ext>
            </a:extLst>
          </p:cNvPr>
          <p:cNvSpPr/>
          <p:nvPr/>
        </p:nvSpPr>
        <p:spPr>
          <a:xfrm>
            <a:off x="7659181" y="633237"/>
            <a:ext cx="4436988" cy="5776768"/>
          </a:xfrm>
          <a:prstGeom prst="rect">
            <a:avLst/>
          </a:prstGeom>
          <a:solidFill>
            <a:srgbClr val="023B88"/>
          </a:solidFill>
          <a:ln w="9525">
            <a:solidFill>
              <a:srgbClr val="023B8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Additional </a:t>
            </a:r>
            <a:r>
              <a:rPr lang="de-DE" sz="1200" b="1" dirty="0" err="1">
                <a:solidFill>
                  <a:schemeClr val="bg1"/>
                </a:solidFill>
              </a:rPr>
              <a:t>information</a:t>
            </a:r>
            <a:r>
              <a:rPr lang="de-DE" sz="1200" b="1" dirty="0">
                <a:solidFill>
                  <a:schemeClr val="bg1"/>
                </a:solidFill>
              </a:rPr>
              <a:t> for Group </a:t>
            </a:r>
            <a:r>
              <a:rPr lang="de-DE" sz="1200" b="1" dirty="0" err="1">
                <a:solidFill>
                  <a:schemeClr val="bg1"/>
                </a:solidFill>
              </a:rPr>
              <a:t>structure</a:t>
            </a:r>
            <a:r>
              <a:rPr lang="de-DE" sz="1200" b="1" dirty="0">
                <a:solidFill>
                  <a:schemeClr val="bg1"/>
                </a:solidFill>
              </a:rPr>
              <a:t>:</a:t>
            </a:r>
          </a:p>
          <a:p>
            <a:endParaRPr lang="de-DE" sz="1200" dirty="0">
              <a:solidFill>
                <a:schemeClr val="bg1"/>
              </a:solidFill>
            </a:endParaRPr>
          </a:p>
          <a:p>
            <a:r>
              <a:rPr lang="de-DE" sz="1200" b="1" u="sng" dirty="0">
                <a:solidFill>
                  <a:schemeClr val="bg1"/>
                </a:solidFill>
              </a:rPr>
              <a:t>Client:</a:t>
            </a:r>
            <a:br>
              <a:rPr lang="de-DE" sz="1200" dirty="0">
                <a:solidFill>
                  <a:schemeClr val="bg1"/>
                </a:solidFill>
              </a:rPr>
            </a:br>
            <a:r>
              <a:rPr lang="de-DE" sz="1000" dirty="0" err="1">
                <a:solidFill>
                  <a:schemeClr val="bg1"/>
                </a:solidFill>
              </a:rPr>
              <a:t>the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de-DE" sz="1000" dirty="0" err="1">
                <a:solidFill>
                  <a:schemeClr val="bg1"/>
                </a:solidFill>
              </a:rPr>
              <a:t>client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de-DE" sz="1000" dirty="0" err="1">
                <a:solidFill>
                  <a:schemeClr val="bg1"/>
                </a:solidFill>
              </a:rPr>
              <a:t>is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de-DE" sz="1000" dirty="0" err="1">
                <a:solidFill>
                  <a:schemeClr val="bg1"/>
                </a:solidFill>
              </a:rPr>
              <a:t>the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de-DE" sz="1000" dirty="0" err="1">
                <a:solidFill>
                  <a:schemeClr val="bg1"/>
                </a:solidFill>
              </a:rPr>
              <a:t>highst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de-DE" sz="1000" dirty="0" err="1">
                <a:solidFill>
                  <a:schemeClr val="bg1"/>
                </a:solidFill>
              </a:rPr>
              <a:t>level</a:t>
            </a:r>
            <a:r>
              <a:rPr lang="de-DE" sz="1000" dirty="0">
                <a:solidFill>
                  <a:schemeClr val="bg1"/>
                </a:solidFill>
              </a:rPr>
              <a:t> in </a:t>
            </a:r>
            <a:r>
              <a:rPr lang="de-DE" sz="1000" dirty="0" err="1">
                <a:solidFill>
                  <a:schemeClr val="bg1"/>
                </a:solidFill>
              </a:rPr>
              <a:t>the</a:t>
            </a:r>
            <a:r>
              <a:rPr lang="de-DE" sz="1000" dirty="0">
                <a:solidFill>
                  <a:schemeClr val="bg1"/>
                </a:solidFill>
              </a:rPr>
              <a:t> SAP-System. </a:t>
            </a:r>
            <a:r>
              <a:rPr lang="de-DE" sz="1000" dirty="0" err="1">
                <a:solidFill>
                  <a:schemeClr val="bg1"/>
                </a:solidFill>
              </a:rPr>
              <a:t>Normally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de-DE" sz="1000" dirty="0" err="1">
                <a:solidFill>
                  <a:schemeClr val="bg1"/>
                </a:solidFill>
              </a:rPr>
              <a:t>there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de-DE" sz="1000" dirty="0" err="1">
                <a:solidFill>
                  <a:schemeClr val="bg1"/>
                </a:solidFill>
              </a:rPr>
              <a:t>is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br>
              <a:rPr lang="de-DE" sz="1000" dirty="0">
                <a:solidFill>
                  <a:schemeClr val="bg1"/>
                </a:solidFill>
              </a:rPr>
            </a:br>
            <a:r>
              <a:rPr lang="de-DE" sz="1000" dirty="0">
                <a:solidFill>
                  <a:schemeClr val="bg1"/>
                </a:solidFill>
              </a:rPr>
              <a:t>- </a:t>
            </a:r>
            <a:r>
              <a:rPr lang="de-DE" sz="1000" dirty="0" err="1">
                <a:solidFill>
                  <a:schemeClr val="bg1"/>
                </a:solidFill>
              </a:rPr>
              <a:t>one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de-DE" sz="1000" dirty="0" err="1">
                <a:solidFill>
                  <a:schemeClr val="bg1"/>
                </a:solidFill>
              </a:rPr>
              <a:t>client</a:t>
            </a:r>
            <a:r>
              <a:rPr lang="de-DE" sz="1000" dirty="0">
                <a:solidFill>
                  <a:schemeClr val="bg1"/>
                </a:solidFill>
              </a:rPr>
              <a:t>, </a:t>
            </a:r>
            <a:r>
              <a:rPr lang="de-DE" sz="1000" dirty="0" err="1">
                <a:solidFill>
                  <a:schemeClr val="bg1"/>
                </a:solidFill>
              </a:rPr>
              <a:t>one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de-DE" sz="1000" dirty="0" err="1">
                <a:solidFill>
                  <a:schemeClr val="bg1"/>
                </a:solidFill>
              </a:rPr>
              <a:t>Controling</a:t>
            </a:r>
            <a:r>
              <a:rPr lang="de-DE" sz="1000" dirty="0">
                <a:solidFill>
                  <a:schemeClr val="bg1"/>
                </a:solidFill>
              </a:rPr>
              <a:t> Area and </a:t>
            </a:r>
            <a:r>
              <a:rPr lang="de-DE" sz="1000" dirty="0" err="1">
                <a:solidFill>
                  <a:schemeClr val="bg1"/>
                </a:solidFill>
              </a:rPr>
              <a:t>one</a:t>
            </a:r>
            <a:r>
              <a:rPr lang="de-DE" sz="1000" dirty="0">
                <a:solidFill>
                  <a:schemeClr val="bg1"/>
                </a:solidFill>
              </a:rPr>
              <a:t> Operation </a:t>
            </a:r>
            <a:r>
              <a:rPr lang="de-DE" sz="1000" dirty="0" err="1">
                <a:solidFill>
                  <a:schemeClr val="bg1"/>
                </a:solidFill>
              </a:rPr>
              <a:t>Concern</a:t>
            </a:r>
            <a:r>
              <a:rPr lang="de-DE" sz="1000" dirty="0">
                <a:solidFill>
                  <a:schemeClr val="bg1"/>
                </a:solidFill>
              </a:rPr>
              <a:t> and n Companies </a:t>
            </a:r>
            <a:r>
              <a:rPr lang="de-DE" sz="1000" dirty="0" err="1">
                <a:solidFill>
                  <a:schemeClr val="bg1"/>
                </a:solidFill>
              </a:rPr>
              <a:t>allocated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de-DE" sz="1000" dirty="0" err="1">
                <a:solidFill>
                  <a:schemeClr val="bg1"/>
                </a:solidFill>
              </a:rPr>
              <a:t>to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de-DE" sz="1000" dirty="0" err="1">
                <a:solidFill>
                  <a:schemeClr val="bg1"/>
                </a:solidFill>
              </a:rPr>
              <a:t>the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de-DE" sz="1000" dirty="0" err="1">
                <a:solidFill>
                  <a:schemeClr val="bg1"/>
                </a:solidFill>
              </a:rPr>
              <a:t>controlling</a:t>
            </a:r>
            <a:r>
              <a:rPr lang="de-DE" sz="1000" dirty="0">
                <a:solidFill>
                  <a:schemeClr val="bg1"/>
                </a:solidFill>
              </a:rPr>
              <a:t> Area.</a:t>
            </a:r>
          </a:p>
          <a:p>
            <a:r>
              <a:rPr lang="de-DE" sz="1200" b="1" u="sng" dirty="0">
                <a:solidFill>
                  <a:schemeClr val="bg1"/>
                </a:solidFill>
              </a:rPr>
              <a:t>FI-</a:t>
            </a:r>
            <a:r>
              <a:rPr lang="de-DE" sz="1200" b="1" u="sng" dirty="0" err="1">
                <a:solidFill>
                  <a:schemeClr val="bg1"/>
                </a:solidFill>
              </a:rPr>
              <a:t>nGL</a:t>
            </a:r>
            <a:r>
              <a:rPr lang="de-DE" sz="1200" b="1" u="sng" dirty="0">
                <a:solidFill>
                  <a:schemeClr val="bg1"/>
                </a:solidFill>
              </a:rPr>
              <a:t>):</a:t>
            </a:r>
            <a:br>
              <a:rPr lang="de-DE" sz="1200" dirty="0">
                <a:solidFill>
                  <a:schemeClr val="bg1"/>
                </a:solidFill>
              </a:rPr>
            </a:br>
            <a:r>
              <a:rPr lang="de-DE" sz="1200" dirty="0">
                <a:solidFill>
                  <a:schemeClr val="bg1"/>
                </a:solidFill>
              </a:rPr>
              <a:t>- </a:t>
            </a:r>
            <a:r>
              <a:rPr lang="de-DE" sz="1000" dirty="0">
                <a:solidFill>
                  <a:schemeClr val="bg1"/>
                </a:solidFill>
              </a:rPr>
              <a:t>Level for legal </a:t>
            </a:r>
            <a:r>
              <a:rPr lang="de-DE" sz="1000" dirty="0" err="1">
                <a:solidFill>
                  <a:schemeClr val="bg1"/>
                </a:solidFill>
              </a:rPr>
              <a:t>entities</a:t>
            </a:r>
            <a:r>
              <a:rPr lang="de-DE" sz="1000" dirty="0">
                <a:solidFill>
                  <a:schemeClr val="bg1"/>
                </a:solidFill>
              </a:rPr>
              <a:t> for external </a:t>
            </a:r>
            <a:r>
              <a:rPr lang="de-DE" sz="1000" dirty="0" err="1">
                <a:solidFill>
                  <a:schemeClr val="bg1"/>
                </a:solidFill>
              </a:rPr>
              <a:t>reporting</a:t>
            </a:r>
            <a:r>
              <a:rPr lang="de-DE" sz="1000" dirty="0">
                <a:solidFill>
                  <a:schemeClr val="bg1"/>
                </a:solidFill>
              </a:rPr>
              <a:t>, etc.</a:t>
            </a:r>
            <a:endParaRPr lang="de-DE" sz="1000" b="1" dirty="0">
              <a:solidFill>
                <a:schemeClr val="bg1"/>
              </a:solidFill>
            </a:endParaRPr>
          </a:p>
          <a:p>
            <a:r>
              <a:rPr lang="de-DE" sz="1200" b="1" u="sng" dirty="0">
                <a:solidFill>
                  <a:schemeClr val="bg1"/>
                </a:solidFill>
              </a:rPr>
              <a:t>Controlling Area:</a:t>
            </a:r>
          </a:p>
          <a:p>
            <a:r>
              <a:rPr lang="de-DE" sz="1200" b="1" dirty="0">
                <a:solidFill>
                  <a:schemeClr val="bg1"/>
                </a:solidFill>
              </a:rPr>
              <a:t>- </a:t>
            </a:r>
            <a:r>
              <a:rPr lang="de-DE" sz="1000" dirty="0">
                <a:solidFill>
                  <a:schemeClr val="bg1"/>
                </a:solidFill>
              </a:rPr>
              <a:t>All </a:t>
            </a:r>
            <a:r>
              <a:rPr lang="de-DE" sz="1000" dirty="0" err="1">
                <a:solidFill>
                  <a:schemeClr val="bg1"/>
                </a:solidFill>
              </a:rPr>
              <a:t>companies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de-DE" sz="1000" dirty="0" err="1">
                <a:solidFill>
                  <a:schemeClr val="bg1"/>
                </a:solidFill>
              </a:rPr>
              <a:t>are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de-DE" sz="1000" dirty="0" err="1">
                <a:solidFill>
                  <a:schemeClr val="bg1"/>
                </a:solidFill>
              </a:rPr>
              <a:t>allocated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de-DE" sz="1000" dirty="0" err="1">
                <a:solidFill>
                  <a:schemeClr val="bg1"/>
                </a:solidFill>
              </a:rPr>
              <a:t>to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  <a:r>
              <a:rPr lang="de-DE" sz="1000" dirty="0" err="1">
                <a:solidFill>
                  <a:schemeClr val="bg1"/>
                </a:solidFill>
              </a:rPr>
              <a:t>this</a:t>
            </a:r>
            <a:r>
              <a:rPr lang="de-DE" sz="1000" dirty="0">
                <a:solidFill>
                  <a:schemeClr val="bg1"/>
                </a:solidFill>
              </a:rPr>
              <a:t> Controlling </a:t>
            </a:r>
            <a:r>
              <a:rPr lang="de-DE" sz="1000" dirty="0" err="1">
                <a:solidFill>
                  <a:schemeClr val="bg1"/>
                </a:solidFill>
              </a:rPr>
              <a:t>area</a:t>
            </a:r>
            <a:r>
              <a:rPr lang="de-DE" sz="1000" dirty="0">
                <a:solidFill>
                  <a:schemeClr val="bg1"/>
                </a:solidFill>
              </a:rPr>
              <a:t> A000</a:t>
            </a:r>
          </a:p>
          <a:p>
            <a:r>
              <a:rPr lang="de-DE" sz="1200" b="1" u="sng" dirty="0">
                <a:solidFill>
                  <a:schemeClr val="bg1"/>
                </a:solidFill>
              </a:rPr>
              <a:t>Operation </a:t>
            </a:r>
            <a:r>
              <a:rPr lang="de-DE" sz="1200" b="1" u="sng" dirty="0" err="1">
                <a:solidFill>
                  <a:schemeClr val="bg1"/>
                </a:solidFill>
              </a:rPr>
              <a:t>Concern</a:t>
            </a:r>
            <a:r>
              <a:rPr lang="de-DE" sz="1200" b="1" u="sng" dirty="0">
                <a:solidFill>
                  <a:schemeClr val="bg1"/>
                </a:solidFill>
              </a:rPr>
              <a:t> (CO-PA):</a:t>
            </a:r>
          </a:p>
          <a:p>
            <a:r>
              <a:rPr lang="en-US" sz="1000" dirty="0">
                <a:effectLst/>
                <a:latin typeface="Segoe UI Web (West European)"/>
              </a:rPr>
              <a:t>An earnings area represents a part of a group for which there is a uniform segmentation of the sales market. The earnings area forms the evaluation level for profitability and market segment analysis (CO-PA</a:t>
            </a:r>
            <a:r>
              <a:rPr lang="de-DE" sz="1000" dirty="0">
                <a:solidFill>
                  <a:schemeClr val="bg1"/>
                </a:solidFill>
              </a:rPr>
              <a:t>).</a:t>
            </a:r>
          </a:p>
          <a:p>
            <a:r>
              <a:rPr lang="de-DE" sz="1200" b="1" u="sng" dirty="0">
                <a:solidFill>
                  <a:schemeClr val="bg1"/>
                </a:solidFill>
              </a:rPr>
              <a:t>FIN_PCA: Profit-Center):</a:t>
            </a:r>
          </a:p>
          <a:p>
            <a:r>
              <a:rPr lang="en-US" sz="1000" dirty="0">
                <a:effectLst/>
                <a:latin typeface="Segoe UI Web (West European)"/>
              </a:rPr>
              <a:t>area of activity or area of responsibility in the company to which value movements recorded in financial accounting can be attributed.</a:t>
            </a:r>
            <a:br>
              <a:rPr lang="en-US" sz="1000" dirty="0">
                <a:effectLst/>
                <a:latin typeface="Segoe UI Web (West European)"/>
              </a:rPr>
            </a:br>
            <a:r>
              <a:rPr lang="en-US" sz="1000" dirty="0">
                <a:effectLst/>
                <a:latin typeface="Segoe UI Web (West European)"/>
              </a:rPr>
              <a:t>Business units are accounting units that prepare their own financial statements for internal purposes.</a:t>
            </a:r>
          </a:p>
          <a:p>
            <a:r>
              <a:rPr lang="en-US" sz="1200" b="1" u="sng" dirty="0">
                <a:solidFill>
                  <a:schemeClr val="bg1"/>
                </a:solidFill>
              </a:rPr>
              <a:t>Functional Area: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Functional areas divide operating expenses according to the requirements of the cost of </a:t>
            </a:r>
            <a:r>
              <a:rPr lang="en-US" sz="1000" dirty="0">
                <a:solidFill>
                  <a:schemeClr val="bg1"/>
                </a:solidFill>
              </a:rPr>
              <a:t>sales method by functions such as:</a:t>
            </a:r>
            <a:br>
              <a:rPr lang="en-US" sz="1000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- Manufacturing</a:t>
            </a:r>
            <a:br>
              <a:rPr lang="en-US" sz="1000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- Administration</a:t>
            </a:r>
            <a:br>
              <a:rPr lang="en-US" sz="1000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- Sales</a:t>
            </a:r>
            <a:br>
              <a:rPr lang="en-US" sz="1000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- Marketing</a:t>
            </a:r>
            <a:br>
              <a:rPr lang="en-US" sz="1000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- Research and development</a:t>
            </a:r>
            <a:r>
              <a:rPr lang="en-US" sz="1200" dirty="0">
                <a:solidFill>
                  <a:schemeClr val="bg1"/>
                </a:solidFill>
              </a:rPr>
              <a:t>
</a:t>
            </a:r>
            <a:endParaRPr lang="de-DE" sz="1200" dirty="0">
              <a:solidFill>
                <a:schemeClr val="bg1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3518D8C-68B9-4693-8B41-06F4421025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3" t="6758" r="2633" b="7410"/>
          <a:stretch/>
        </p:blipFill>
        <p:spPr>
          <a:xfrm>
            <a:off x="623887" y="1589979"/>
            <a:ext cx="6924515" cy="4711357"/>
          </a:xfrm>
          <a:prstGeom prst="rect">
            <a:avLst/>
          </a:prstGeom>
          <a:ln w="38100">
            <a:solidFill>
              <a:srgbClr val="023B88"/>
            </a:solidFill>
          </a:ln>
        </p:spPr>
      </p:pic>
    </p:spTree>
    <p:extLst>
      <p:ext uri="{BB962C8B-B14F-4D97-AF65-F5344CB8AC3E}">
        <p14:creationId xmlns:p14="http://schemas.microsoft.com/office/powerpoint/2010/main" val="120918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066D6B-A3FA-4ABA-9BCE-19388A35A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399080"/>
            <a:ext cx="10944224" cy="518245"/>
          </a:xfrm>
        </p:spPr>
        <p:txBody>
          <a:bodyPr/>
          <a:lstStyle/>
          <a:p>
            <a:r>
              <a:rPr lang="en-US" sz="4000" b="1" dirty="0"/>
              <a:t>Chart of account-id ‘1000’ and Structure: Proposal</a:t>
            </a:r>
            <a:r>
              <a:rPr lang="de-CH" b="1" dirty="0"/>
              <a:t>	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F583C2-CF18-473D-AAB9-960BBB2E0B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Account length: 8-9 digits, numeric only</a:t>
            </a:r>
            <a:r>
              <a:rPr lang="en-US" dirty="0"/>
              <a:t>
</a:t>
            </a:r>
            <a:endParaRPr lang="de-CH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A9E6FB-24F4-4AE3-9BD8-F107BE0679F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3887" y="1430564"/>
            <a:ext cx="10944225" cy="45101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CH" dirty="0"/>
              <a:t>Aktive and passive Account
</a:t>
            </a:r>
            <a:r>
              <a:rPr lang="de-CH" dirty="0" err="1"/>
              <a:t>Expense</a:t>
            </a:r>
            <a:r>
              <a:rPr lang="de-CH" dirty="0"/>
              <a:t> </a:t>
            </a:r>
            <a:r>
              <a:rPr lang="de-CH" dirty="0" err="1"/>
              <a:t>accounts</a:t>
            </a:r>
            <a:r>
              <a:rPr lang="de-CH" dirty="0"/>
              <a:t> (CO-Relevant), </a:t>
            </a:r>
            <a:r>
              <a:rPr lang="de-CH" dirty="0" err="1"/>
              <a:t>class</a:t>
            </a:r>
            <a:r>
              <a:rPr lang="de-CH" dirty="0"/>
              <a:t> 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CH" sz="1200" dirty="0"/>
              <a:t>401nnnnn		</a:t>
            </a:r>
            <a:r>
              <a:rPr lang="de-CH" sz="1200" dirty="0" err="1"/>
              <a:t>Cost</a:t>
            </a:r>
            <a:r>
              <a:rPr lang="de-CH" sz="1200" dirty="0"/>
              <a:t> </a:t>
            </a:r>
            <a:r>
              <a:rPr lang="de-CH" sz="1200" dirty="0" err="1"/>
              <a:t>element</a:t>
            </a:r>
            <a:r>
              <a:rPr lang="de-CH" sz="1200" dirty="0"/>
              <a:t> type 01, </a:t>
            </a:r>
            <a:r>
              <a:rPr lang="de-CH" sz="1200" dirty="0" err="1"/>
              <a:t>exense</a:t>
            </a:r>
            <a:r>
              <a:rPr lang="de-CH" sz="1200" dirty="0"/>
              <a:t> </a:t>
            </a:r>
            <a:r>
              <a:rPr lang="de-CH" sz="1200" dirty="0" err="1"/>
              <a:t>account</a:t>
            </a:r>
            <a:endParaRPr lang="de-CH" sz="1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de-CH" sz="1200" dirty="0"/>
              <a:t>811nnnnn		</a:t>
            </a:r>
            <a:r>
              <a:rPr lang="de-CH" sz="1200" dirty="0" err="1"/>
              <a:t>Cost</a:t>
            </a:r>
            <a:r>
              <a:rPr lang="de-CH" sz="1200" dirty="0"/>
              <a:t> </a:t>
            </a:r>
            <a:r>
              <a:rPr lang="de-CH" sz="1200" dirty="0" err="1"/>
              <a:t>element</a:t>
            </a:r>
            <a:r>
              <a:rPr lang="de-CH" sz="1200" dirty="0"/>
              <a:t> type 11, Revenue Accounts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CH" sz="1200" dirty="0"/>
              <a:t>812nnnnn		</a:t>
            </a:r>
            <a:r>
              <a:rPr lang="de-CH" sz="1200" dirty="0" err="1"/>
              <a:t>Cost</a:t>
            </a:r>
            <a:r>
              <a:rPr lang="de-CH" sz="1200" dirty="0"/>
              <a:t> </a:t>
            </a:r>
            <a:r>
              <a:rPr lang="de-CH" sz="1200" dirty="0" err="1"/>
              <a:t>element</a:t>
            </a:r>
            <a:r>
              <a:rPr lang="de-CH" sz="1200" dirty="0"/>
              <a:t> type 12, Revenue </a:t>
            </a:r>
            <a:r>
              <a:rPr lang="de-CH" sz="1200" dirty="0" err="1"/>
              <a:t>Reduction</a:t>
            </a:r>
            <a:r>
              <a:rPr lang="de-CH" sz="1200" dirty="0"/>
              <a:t> Accounts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CH" sz="1200" dirty="0"/>
              <a:t>990nnnnn		</a:t>
            </a:r>
            <a:r>
              <a:rPr lang="de-CH" sz="1200" dirty="0" err="1"/>
              <a:t>Cost</a:t>
            </a:r>
            <a:r>
              <a:rPr lang="de-CH" sz="1200" dirty="0"/>
              <a:t> </a:t>
            </a:r>
            <a:r>
              <a:rPr lang="de-CH" sz="1200" dirty="0" err="1"/>
              <a:t>element</a:t>
            </a:r>
            <a:r>
              <a:rPr lang="de-CH" sz="1200" dirty="0"/>
              <a:t> type 90, </a:t>
            </a:r>
            <a:r>
              <a:rPr lang="de-CH" sz="1200" dirty="0" err="1"/>
              <a:t>statistical</a:t>
            </a:r>
            <a:r>
              <a:rPr lang="de-CH" sz="1200" dirty="0"/>
              <a:t> </a:t>
            </a:r>
            <a:r>
              <a:rPr lang="de-CH" sz="1200" dirty="0" err="1"/>
              <a:t>cost</a:t>
            </a:r>
            <a:r>
              <a:rPr lang="de-CH" sz="1200" dirty="0"/>
              <a:t> </a:t>
            </a:r>
            <a:r>
              <a:rPr lang="de-CH" sz="1200" dirty="0" err="1"/>
              <a:t>types</a:t>
            </a:r>
            <a:endParaRPr lang="de-CH" sz="1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de-CH" sz="1200" dirty="0"/>
              <a:t>999nnnnn		</a:t>
            </a:r>
            <a:r>
              <a:rPr lang="en-US" sz="1200" dirty="0"/>
              <a:t>Takeover of accounts on new introduction
</a:t>
            </a:r>
            <a:r>
              <a:rPr lang="de-CH" sz="1200" dirty="0">
                <a:highlight>
                  <a:srgbClr val="00FF00"/>
                </a:highlight>
              </a:rPr>
              <a:t>9			</a:t>
            </a:r>
            <a:r>
              <a:rPr lang="de-CH" sz="1200" dirty="0" err="1">
                <a:highlight>
                  <a:srgbClr val="00FF00"/>
                </a:highlight>
              </a:rPr>
              <a:t>S</a:t>
            </a:r>
            <a:r>
              <a:rPr lang="de-CH" sz="1200" b="1" dirty="0" err="1">
                <a:highlight>
                  <a:srgbClr val="00FF00"/>
                </a:highlight>
              </a:rPr>
              <a:t>econdary</a:t>
            </a:r>
            <a:r>
              <a:rPr lang="de-CH" sz="1200" b="1" dirty="0">
                <a:highlight>
                  <a:srgbClr val="00FF00"/>
                </a:highlight>
              </a:rPr>
              <a:t> </a:t>
            </a:r>
            <a:r>
              <a:rPr lang="de-CH" sz="1200" b="1" dirty="0" err="1">
                <a:highlight>
                  <a:srgbClr val="00FF00"/>
                </a:highlight>
              </a:rPr>
              <a:t>Cost</a:t>
            </a:r>
            <a:r>
              <a:rPr lang="de-CH" sz="1200" b="1" dirty="0">
                <a:highlight>
                  <a:srgbClr val="00FF00"/>
                </a:highlight>
              </a:rPr>
              <a:t> Elements
</a:t>
            </a:r>
            <a:r>
              <a:rPr lang="de-CH" sz="1200" dirty="0">
                <a:highlight>
                  <a:srgbClr val="00FF00"/>
                </a:highlight>
              </a:rPr>
              <a:t>921nnnnn		</a:t>
            </a:r>
            <a:r>
              <a:rPr lang="de-CH" sz="1200" dirty="0" err="1">
                <a:highlight>
                  <a:srgbClr val="00FF00"/>
                </a:highlight>
              </a:rPr>
              <a:t>Cost</a:t>
            </a:r>
            <a:r>
              <a:rPr lang="de-CH" sz="1200" dirty="0">
                <a:highlight>
                  <a:srgbClr val="00FF00"/>
                </a:highlight>
              </a:rPr>
              <a:t> </a:t>
            </a:r>
            <a:r>
              <a:rPr lang="de-CH" sz="1200" dirty="0" err="1">
                <a:highlight>
                  <a:srgbClr val="00FF00"/>
                </a:highlight>
              </a:rPr>
              <a:t>element</a:t>
            </a:r>
            <a:r>
              <a:rPr lang="de-CH" sz="1200" dirty="0">
                <a:highlight>
                  <a:srgbClr val="00FF00"/>
                </a:highlight>
              </a:rPr>
              <a:t> type 21	external Settlement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CH" sz="1200" dirty="0">
                <a:highlight>
                  <a:srgbClr val="00FF00"/>
                </a:highlight>
              </a:rPr>
              <a:t>931nnnnn		</a:t>
            </a:r>
            <a:r>
              <a:rPr lang="de-CH" sz="1200" dirty="0" err="1">
                <a:highlight>
                  <a:srgbClr val="00FF00"/>
                </a:highlight>
              </a:rPr>
              <a:t>Cost</a:t>
            </a:r>
            <a:r>
              <a:rPr lang="de-CH" sz="1200" dirty="0">
                <a:highlight>
                  <a:srgbClr val="00FF00"/>
                </a:highlight>
              </a:rPr>
              <a:t> </a:t>
            </a:r>
            <a:r>
              <a:rPr lang="de-CH" sz="1200" dirty="0" err="1">
                <a:highlight>
                  <a:srgbClr val="00FF00"/>
                </a:highlight>
              </a:rPr>
              <a:t>element</a:t>
            </a:r>
            <a:r>
              <a:rPr lang="de-CH" sz="1200" dirty="0">
                <a:highlight>
                  <a:srgbClr val="00FF00"/>
                </a:highlight>
              </a:rPr>
              <a:t> type 31	WIP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CH" sz="1200" dirty="0">
                <a:highlight>
                  <a:srgbClr val="00FF00"/>
                </a:highlight>
              </a:rPr>
              <a:t>941nnnnn		</a:t>
            </a:r>
            <a:r>
              <a:rPr lang="de-CH" sz="1200" dirty="0" err="1">
                <a:highlight>
                  <a:srgbClr val="00FF00"/>
                </a:highlight>
              </a:rPr>
              <a:t>Cost</a:t>
            </a:r>
            <a:r>
              <a:rPr lang="de-CH" sz="1200" dirty="0">
                <a:highlight>
                  <a:srgbClr val="00FF00"/>
                </a:highlight>
              </a:rPr>
              <a:t> </a:t>
            </a:r>
            <a:r>
              <a:rPr lang="de-CH" sz="1200" dirty="0" err="1">
                <a:highlight>
                  <a:srgbClr val="00FF00"/>
                </a:highlight>
              </a:rPr>
              <a:t>element</a:t>
            </a:r>
            <a:r>
              <a:rPr lang="de-CH" sz="1200" dirty="0">
                <a:highlight>
                  <a:srgbClr val="00FF00"/>
                </a:highlight>
              </a:rPr>
              <a:t> type 41	</a:t>
            </a:r>
            <a:r>
              <a:rPr lang="de-CH" sz="1200" dirty="0" err="1">
                <a:highlight>
                  <a:srgbClr val="00FF00"/>
                </a:highlight>
              </a:rPr>
              <a:t>Surcharges</a:t>
            </a:r>
            <a:r>
              <a:rPr lang="de-CH" sz="1200" dirty="0">
                <a:highlight>
                  <a:srgbClr val="00FF00"/>
                </a:highlight>
              </a:rPr>
              <a:t>
942nnnnn		</a:t>
            </a:r>
            <a:r>
              <a:rPr lang="de-CH" sz="1200" dirty="0" err="1">
                <a:highlight>
                  <a:srgbClr val="00FF00"/>
                </a:highlight>
              </a:rPr>
              <a:t>Cost</a:t>
            </a:r>
            <a:r>
              <a:rPr lang="de-CH" sz="1200" dirty="0">
                <a:highlight>
                  <a:srgbClr val="00FF00"/>
                </a:highlight>
              </a:rPr>
              <a:t> </a:t>
            </a:r>
            <a:r>
              <a:rPr lang="de-CH" sz="1200" dirty="0" err="1">
                <a:highlight>
                  <a:srgbClr val="00FF00"/>
                </a:highlight>
              </a:rPr>
              <a:t>element</a:t>
            </a:r>
            <a:r>
              <a:rPr lang="de-CH" sz="1200" dirty="0">
                <a:highlight>
                  <a:srgbClr val="00FF00"/>
                </a:highlight>
              </a:rPr>
              <a:t> type 42	</a:t>
            </a:r>
            <a:r>
              <a:rPr lang="de-CH" sz="1200" dirty="0" err="1">
                <a:highlight>
                  <a:srgbClr val="00FF00"/>
                </a:highlight>
              </a:rPr>
              <a:t>Levies</a:t>
            </a:r>
            <a:r>
              <a:rPr lang="de-CH" sz="1200" dirty="0">
                <a:highlight>
                  <a:srgbClr val="00FF00"/>
                </a:highlight>
              </a:rPr>
              <a:t>/ Umlagen
943nnnnn		</a:t>
            </a:r>
            <a:r>
              <a:rPr lang="de-CH" sz="1200" dirty="0" err="1">
                <a:highlight>
                  <a:srgbClr val="00FF00"/>
                </a:highlight>
              </a:rPr>
              <a:t>Cost</a:t>
            </a:r>
            <a:r>
              <a:rPr lang="de-CH" sz="1200" dirty="0">
                <a:highlight>
                  <a:srgbClr val="00FF00"/>
                </a:highlight>
              </a:rPr>
              <a:t> </a:t>
            </a:r>
            <a:r>
              <a:rPr lang="de-CH" sz="1200" dirty="0" err="1">
                <a:highlight>
                  <a:srgbClr val="00FF00"/>
                </a:highlight>
              </a:rPr>
              <a:t>element</a:t>
            </a:r>
            <a:r>
              <a:rPr lang="de-CH" sz="1200" dirty="0">
                <a:highlight>
                  <a:srgbClr val="00FF00"/>
                </a:highlight>
              </a:rPr>
              <a:t> type 43	</a:t>
            </a:r>
            <a:r>
              <a:rPr lang="de-CH" sz="1200" dirty="0" err="1">
                <a:highlight>
                  <a:srgbClr val="00FF00"/>
                </a:highlight>
              </a:rPr>
              <a:t>Activity</a:t>
            </a:r>
            <a:r>
              <a:rPr lang="de-CH" sz="1200" dirty="0">
                <a:highlight>
                  <a:srgbClr val="00FF00"/>
                </a:highlight>
              </a:rPr>
              <a:t> </a:t>
            </a:r>
            <a:r>
              <a:rPr lang="de-CH" sz="1200" dirty="0" err="1">
                <a:highlight>
                  <a:srgbClr val="00FF00"/>
                </a:highlight>
              </a:rPr>
              <a:t>types</a:t>
            </a:r>
            <a:r>
              <a:rPr lang="de-CH" sz="1200" dirty="0">
                <a:highlight>
                  <a:srgbClr val="00FF00"/>
                </a:highlight>
              </a:rPr>
              <a:t> </a:t>
            </a:r>
            <a:r>
              <a:rPr lang="de-CH" sz="1200" dirty="0" err="1">
                <a:highlight>
                  <a:srgbClr val="00FF00"/>
                </a:highlight>
              </a:rPr>
              <a:t>Cost</a:t>
            </a:r>
            <a:r>
              <a:rPr lang="de-CH" sz="1200" dirty="0">
                <a:highlight>
                  <a:srgbClr val="00FF00"/>
                </a:highlight>
              </a:rPr>
              <a:t> </a:t>
            </a:r>
            <a:r>
              <a:rPr lang="de-CH" sz="1200" dirty="0" err="1">
                <a:highlight>
                  <a:srgbClr val="00FF00"/>
                </a:highlight>
              </a:rPr>
              <a:t>types</a:t>
            </a:r>
            <a:r>
              <a:rPr lang="de-CH" sz="1200" dirty="0">
                <a:highlight>
                  <a:srgbClr val="00FF00"/>
                </a:highlight>
              </a:rPr>
              <a:t>
</a:t>
            </a:r>
            <a:endParaRPr lang="de-CH" sz="800" dirty="0">
              <a:highlight>
                <a:srgbClr val="00FF00"/>
              </a:highlight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CH" dirty="0" err="1">
                <a:highlight>
                  <a:srgbClr val="00FF00"/>
                </a:highlight>
              </a:rPr>
              <a:t>Activity</a:t>
            </a:r>
            <a:r>
              <a:rPr lang="de-CH" dirty="0">
                <a:highlight>
                  <a:srgbClr val="00FF00"/>
                </a:highlight>
              </a:rPr>
              <a:t> type		</a:t>
            </a:r>
            <a:r>
              <a:rPr lang="en-US" dirty="0">
                <a:highlight>
                  <a:srgbClr val="00FF00"/>
                </a:highlight>
              </a:rPr>
              <a:t>5 digits, the last 5 numbers of cost types 943nnn</a:t>
            </a:r>
            <a:endParaRPr lang="de-CH" dirty="0">
              <a:highlight>
                <a:srgbClr val="00FF00"/>
              </a:highlight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de-CH" sz="1200" dirty="0">
                <a:highlight>
                  <a:srgbClr val="00FF00"/>
                </a:highlight>
              </a:rPr>
              <a:t>00010		</a:t>
            </a:r>
            <a:r>
              <a:rPr lang="en-US" sz="1200" dirty="0">
                <a:highlight>
                  <a:srgbClr val="00FF00"/>
                </a:highlight>
              </a:rPr>
              <a:t>Persons hours, etc. -&gt; Cost type: 94300010</a:t>
            </a:r>
            <a:endParaRPr lang="de-CH" sz="1200" dirty="0">
              <a:highlight>
                <a:srgbClr val="00FF00"/>
              </a:highlight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de-CH" sz="1200" dirty="0"/>
              <a:t>Etc.</a:t>
            </a:r>
          </a:p>
          <a:p>
            <a:pPr>
              <a:buFont typeface="Wingdings" panose="05000000000000000000" pitchFamily="2" charset="2"/>
              <a:buChar char="§"/>
            </a:pPr>
            <a:endParaRPr lang="de-CH" sz="1200" dirty="0"/>
          </a:p>
          <a:p>
            <a:pPr>
              <a:buFont typeface="Wingdings" panose="05000000000000000000" pitchFamily="2" charset="2"/>
              <a:buChar char="§"/>
            </a:pPr>
            <a:endParaRPr lang="de-CH" sz="1200" dirty="0"/>
          </a:p>
          <a:p>
            <a:pPr>
              <a:buFont typeface="Wingdings" panose="05000000000000000000" pitchFamily="2" charset="2"/>
              <a:buChar char="§"/>
            </a:pPr>
            <a:endParaRPr lang="de-CH" dirty="0"/>
          </a:p>
          <a:p>
            <a:pPr lvl="1">
              <a:buFont typeface="Wingdings" panose="05000000000000000000" pitchFamily="2" charset="2"/>
              <a:buChar char="§"/>
            </a:pPr>
            <a:endParaRPr lang="de-CH" dirty="0"/>
          </a:p>
          <a:p>
            <a:pPr>
              <a:buFont typeface="Wingdings" panose="05000000000000000000" pitchFamily="2" charset="2"/>
              <a:buChar char="§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6354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066D6B-A3FA-4ABA-9BCE-19388A35A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399081"/>
            <a:ext cx="10944225" cy="487354"/>
          </a:xfrm>
        </p:spPr>
        <p:txBody>
          <a:bodyPr/>
          <a:lstStyle/>
          <a:p>
            <a:r>
              <a:rPr lang="de-CH" dirty="0" err="1"/>
              <a:t>Cost</a:t>
            </a:r>
            <a:r>
              <a:rPr lang="de-CH" dirty="0"/>
              <a:t> Centers </a:t>
            </a:r>
            <a:r>
              <a:rPr lang="de-CH" dirty="0" err="1"/>
              <a:t>Structure</a:t>
            </a:r>
            <a:r>
              <a:rPr lang="de-CH" dirty="0"/>
              <a:t>: </a:t>
            </a:r>
            <a:r>
              <a:rPr lang="de-CH" dirty="0" err="1"/>
              <a:t>Proposal</a:t>
            </a:r>
            <a:r>
              <a:rPr lang="de-CH" dirty="0"/>
              <a:t>	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F583C2-CF18-473D-AAB9-960BBB2E0B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Cost center length: 8-9 digits, only numerically</a:t>
            </a:r>
            <a:r>
              <a:rPr lang="en-US" dirty="0"/>
              <a:t>
</a:t>
            </a:r>
            <a:endParaRPr lang="de-CH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A9E6FB-24F4-4AE3-9BD8-F107BE0679F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CH" dirty="0" err="1"/>
              <a:t>Example</a:t>
            </a:r>
            <a:r>
              <a:rPr lang="de-CH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CH" sz="1200" dirty="0"/>
              <a:t>DE0nnnn		</a:t>
            </a:r>
            <a:r>
              <a:rPr lang="en-US" sz="1200" dirty="0"/>
              <a:t>rather 9-10 digits, depending on the cost center structure and quantity</a:t>
            </a:r>
            <a:endParaRPr lang="de-CH" sz="1200" dirty="0"/>
          </a:p>
          <a:p>
            <a:pPr lvl="6">
              <a:buFont typeface="Wingdings" panose="05000000000000000000" pitchFamily="2" charset="2"/>
              <a:buChar char="§"/>
            </a:pPr>
            <a:r>
              <a:rPr lang="en-US" sz="1000" dirty="0"/>
              <a:t>If company codes are always 0 at the end, then only 3 digits of the company code needed
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CH" sz="1200" dirty="0"/>
              <a:t>DE1nnnn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CH" sz="1200" dirty="0"/>
              <a:t>ES0nnn</a:t>
            </a:r>
          </a:p>
        </p:txBody>
      </p:sp>
    </p:spTree>
    <p:extLst>
      <p:ext uri="{BB962C8B-B14F-4D97-AF65-F5344CB8AC3E}">
        <p14:creationId xmlns:p14="http://schemas.microsoft.com/office/powerpoint/2010/main" val="72559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066D6B-A3FA-4ABA-9BCE-19388A35A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307863"/>
            <a:ext cx="10944225" cy="578572"/>
          </a:xfrm>
        </p:spPr>
        <p:txBody>
          <a:bodyPr/>
          <a:lstStyle/>
          <a:p>
            <a:r>
              <a:rPr lang="de-CH" dirty="0"/>
              <a:t>Asks: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F583C2-CF18-473D-AAB9-960BBB2E0B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dirty="0"/>
              <a:t>Further Definition	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A9E6FB-24F4-4AE3-9BD8-F107BE0679F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CH" b="1" dirty="0"/>
              <a:t>CO-PA	Margin Analysis
Accounting</a:t>
            </a:r>
            <a:r>
              <a:rPr lang="de-CH" sz="1200" b="1" dirty="0">
                <a:highlight>
                  <a:srgbClr val="00FF00"/>
                </a:highlight>
              </a:rPr>
              <a:t>	</a:t>
            </a:r>
            <a:r>
              <a:rPr lang="de-CH" sz="1200" b="1" dirty="0" err="1">
                <a:highlight>
                  <a:srgbClr val="00FF00"/>
                </a:highlight>
              </a:rPr>
              <a:t>base</a:t>
            </a:r>
            <a:r>
              <a:rPr lang="de-CH" b="1" dirty="0" err="1">
                <a:highlight>
                  <a:srgbClr val="00FF00"/>
                </a:highlight>
              </a:rPr>
              <a:t>d</a:t>
            </a:r>
            <a:r>
              <a:rPr lang="de-CH" b="1" dirty="0">
                <a:highlight>
                  <a:srgbClr val="00FF00"/>
                </a:highlight>
              </a:rPr>
              <a:t> </a:t>
            </a:r>
            <a:r>
              <a:rPr lang="de-CH" sz="1200" b="1" dirty="0">
                <a:highlight>
                  <a:srgbClr val="00FF00"/>
                </a:highlight>
              </a:rPr>
              <a:t>-&gt; </a:t>
            </a:r>
            <a:r>
              <a:rPr lang="de-CH" b="1" dirty="0" err="1">
                <a:highlight>
                  <a:srgbClr val="00FF00"/>
                </a:highlight>
              </a:rPr>
              <a:t>yes</a:t>
            </a:r>
            <a:endParaRPr lang="de-CH" sz="1200" b="1" dirty="0">
              <a:highlight>
                <a:srgbClr val="00FF00"/>
              </a:highlight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000" dirty="0">
                <a:highlight>
                  <a:srgbClr val="FFFF00"/>
                </a:highlight>
              </a:rPr>
              <a:t>Costing based -&gt; no, only necessary if ML and actual cost accounting active AND KE27 is mandatory, not recommended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CH" b="1" dirty="0"/>
              <a:t>FIN_PCA:	</a:t>
            </a:r>
            <a:r>
              <a:rPr lang="de-CH" b="1" dirty="0">
                <a:highlight>
                  <a:srgbClr val="00FF00"/>
                </a:highlight>
              </a:rPr>
              <a:t>-&gt; ja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CH" sz="1000" dirty="0">
                <a:highlight>
                  <a:srgbClr val="FFFF00"/>
                </a:highlight>
              </a:rPr>
              <a:t>EC-PCA	-&gt; NO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000" dirty="0"/>
          </a:p>
          <a:p>
            <a:pPr>
              <a:buFont typeface="Wingdings" panose="05000000000000000000" pitchFamily="2" charset="2"/>
              <a:buChar char="§"/>
            </a:pPr>
            <a:r>
              <a:rPr lang="de-CH" dirty="0"/>
              <a:t>09.10.2023/Nick Scherer</a:t>
            </a:r>
          </a:p>
        </p:txBody>
      </p:sp>
    </p:spTree>
    <p:extLst>
      <p:ext uri="{BB962C8B-B14F-4D97-AF65-F5344CB8AC3E}">
        <p14:creationId xmlns:p14="http://schemas.microsoft.com/office/powerpoint/2010/main" val="40014992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gj4tHajOkXOCNbg1YzEMQ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Breitbild</PresentationFormat>
  <Paragraphs>45</Paragraphs>
  <Slides>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Segoe UI Web (West European)</vt:lpstr>
      <vt:lpstr>Wingdings</vt:lpstr>
      <vt:lpstr>Office</vt:lpstr>
      <vt:lpstr>think-cell Folie</vt:lpstr>
      <vt:lpstr>SAP S/4HANA ORG.-Structure </vt:lpstr>
      <vt:lpstr>Chart of account-id ‘1000’ and Structure: Proposal </vt:lpstr>
      <vt:lpstr>Cost Centers Structure: Proposal </vt:lpstr>
      <vt:lpstr>Asks: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mit S/4HANA</dc:title>
  <dc:creator>Scherer, Nick (CE)</dc:creator>
  <cp:lastModifiedBy>Nick Scherer</cp:lastModifiedBy>
  <cp:revision>14</cp:revision>
  <dcterms:created xsi:type="dcterms:W3CDTF">2022-03-17T09:27:54Z</dcterms:created>
  <dcterms:modified xsi:type="dcterms:W3CDTF">2023-10-09T14:45:06Z</dcterms:modified>
</cp:coreProperties>
</file>